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82" r:id="rId23"/>
    <p:sldId id="278" r:id="rId24"/>
    <p:sldId id="279" r:id="rId25"/>
    <p:sldId id="280" r:id="rId26"/>
    <p:sldId id="281"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59EC1B-B7AD-4314-A930-904F084E7C65}" v="31" dt="2024-04-12T13:56:14.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94660"/>
  </p:normalViewPr>
  <p:slideViewPr>
    <p:cSldViewPr snapToGrid="0">
      <p:cViewPr varScale="1">
        <p:scale>
          <a:sx n="119" d="100"/>
          <a:sy n="119" d="100"/>
        </p:scale>
        <p:origin x="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4824B8B-915C-4769-AC13-DA870D8658F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99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933D4-0CDB-4829-AB75-A216EB0843DC}"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4B8B-915C-4769-AC13-DA870D8658FB}" type="slidenum">
              <a:rPr lang="en-US" smtClean="0"/>
              <a:t>‹#›</a:t>
            </a:fld>
            <a:endParaRPr lang="en-US"/>
          </a:p>
        </p:txBody>
      </p:sp>
    </p:spTree>
    <p:extLst>
      <p:ext uri="{BB962C8B-B14F-4D97-AF65-F5344CB8AC3E}">
        <p14:creationId xmlns:p14="http://schemas.microsoft.com/office/powerpoint/2010/main" val="189315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44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88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spTree>
    <p:extLst>
      <p:ext uri="{BB962C8B-B14F-4D97-AF65-F5344CB8AC3E}">
        <p14:creationId xmlns:p14="http://schemas.microsoft.com/office/powerpoint/2010/main" val="200475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6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460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23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03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spTree>
    <p:extLst>
      <p:ext uri="{BB962C8B-B14F-4D97-AF65-F5344CB8AC3E}">
        <p14:creationId xmlns:p14="http://schemas.microsoft.com/office/powerpoint/2010/main" val="359716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33D4-0CDB-4829-AB75-A216EB0843DC}"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4B8B-915C-4769-AC13-DA870D8658F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86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933D4-0CDB-4829-AB75-A216EB0843DC}"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4B8B-915C-4769-AC13-DA870D8658FB}" type="slidenum">
              <a:rPr lang="en-US" smtClean="0"/>
              <a:t>‹#›</a:t>
            </a:fld>
            <a:endParaRPr lang="en-US"/>
          </a:p>
        </p:txBody>
      </p:sp>
    </p:spTree>
    <p:extLst>
      <p:ext uri="{BB962C8B-B14F-4D97-AF65-F5344CB8AC3E}">
        <p14:creationId xmlns:p14="http://schemas.microsoft.com/office/powerpoint/2010/main" val="340428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933D4-0CDB-4829-AB75-A216EB0843DC}" type="datetimeFigureOut">
              <a:rPr lang="en-US" smtClean="0"/>
              <a:t>4/13/24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24B8B-915C-4769-AC13-DA870D8658F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55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933D4-0CDB-4829-AB75-A216EB0843DC}" type="datetimeFigureOut">
              <a:rPr lang="en-US" smtClean="0"/>
              <a:t>4/13/24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24B8B-915C-4769-AC13-DA870D8658F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60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933D4-0CDB-4829-AB75-A216EB0843DC}" type="datetimeFigureOut">
              <a:rPr lang="en-US" smtClean="0"/>
              <a:t>4/13/24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24B8B-915C-4769-AC13-DA870D8658FB}" type="slidenum">
              <a:rPr lang="en-US" smtClean="0"/>
              <a:t>‹#›</a:t>
            </a:fld>
            <a:endParaRPr lang="en-US"/>
          </a:p>
        </p:txBody>
      </p:sp>
    </p:spTree>
    <p:extLst>
      <p:ext uri="{BB962C8B-B14F-4D97-AF65-F5344CB8AC3E}">
        <p14:creationId xmlns:p14="http://schemas.microsoft.com/office/powerpoint/2010/main" val="159990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933D4-0CDB-4829-AB75-A216EB0843DC}"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4B8B-915C-4769-AC13-DA870D8658F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2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933D4-0CDB-4829-AB75-A216EB0843DC}"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4B8B-915C-4769-AC13-DA870D8658FB}" type="slidenum">
              <a:rPr lang="en-US" smtClean="0"/>
              <a:t>‹#›</a:t>
            </a:fld>
            <a:endParaRPr lang="en-US"/>
          </a:p>
        </p:txBody>
      </p:sp>
    </p:spTree>
    <p:extLst>
      <p:ext uri="{BB962C8B-B14F-4D97-AF65-F5344CB8AC3E}">
        <p14:creationId xmlns:p14="http://schemas.microsoft.com/office/powerpoint/2010/main" val="300726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3933D4-0CDB-4829-AB75-A216EB0843DC}" type="datetimeFigureOut">
              <a:rPr lang="en-US" smtClean="0"/>
              <a:t>4/13/24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24B8B-915C-4769-AC13-DA870D8658FB}" type="slidenum">
              <a:rPr lang="en-US" smtClean="0"/>
              <a:t>‹#›</a:t>
            </a:fld>
            <a:endParaRPr lang="en-US"/>
          </a:p>
        </p:txBody>
      </p:sp>
    </p:spTree>
    <p:extLst>
      <p:ext uri="{BB962C8B-B14F-4D97-AF65-F5344CB8AC3E}">
        <p14:creationId xmlns:p14="http://schemas.microsoft.com/office/powerpoint/2010/main" val="16839625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DA62-098E-12E9-9042-F5B6868D5754}"/>
              </a:ext>
            </a:extLst>
          </p:cNvPr>
          <p:cNvSpPr>
            <a:spLocks noGrp="1"/>
          </p:cNvSpPr>
          <p:nvPr>
            <p:ph type="ctrTitle"/>
          </p:nvPr>
        </p:nvSpPr>
        <p:spPr/>
        <p:txBody>
          <a:bodyPr/>
          <a:lstStyle/>
          <a:p>
            <a:r>
              <a:rPr lang="en-US" dirty="0"/>
              <a:t>VA Claims Insight</a:t>
            </a:r>
          </a:p>
        </p:txBody>
      </p:sp>
      <p:sp>
        <p:nvSpPr>
          <p:cNvPr id="3" name="Subtitle 2">
            <a:extLst>
              <a:ext uri="{FF2B5EF4-FFF2-40B4-BE49-F238E27FC236}">
                <a16:creationId xmlns:a16="http://schemas.microsoft.com/office/drawing/2014/main" id="{0871DCB9-77E5-2C5D-BB63-9EA0AEAF0029}"/>
              </a:ext>
            </a:extLst>
          </p:cNvPr>
          <p:cNvSpPr>
            <a:spLocks noGrp="1"/>
          </p:cNvSpPr>
          <p:nvPr>
            <p:ph type="subTitle" idx="1"/>
          </p:nvPr>
        </p:nvSpPr>
        <p:spPr/>
        <p:txBody>
          <a:bodyPr/>
          <a:lstStyle/>
          <a:p>
            <a:r>
              <a:rPr lang="en-US" dirty="0"/>
              <a:t>Lucas Bruner, Accredited Service Officer</a:t>
            </a:r>
          </a:p>
        </p:txBody>
      </p:sp>
    </p:spTree>
    <p:extLst>
      <p:ext uri="{BB962C8B-B14F-4D97-AF65-F5344CB8AC3E}">
        <p14:creationId xmlns:p14="http://schemas.microsoft.com/office/powerpoint/2010/main" val="200959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35565-F907-8047-83CF-31E11C98B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80587-ADE4-36D2-0A52-F5EF2ECDD836}"/>
              </a:ext>
            </a:extLst>
          </p:cNvPr>
          <p:cNvSpPr>
            <a:spLocks noGrp="1"/>
          </p:cNvSpPr>
          <p:nvPr>
            <p:ph type="title"/>
          </p:nvPr>
        </p:nvSpPr>
        <p:spPr/>
        <p:txBody>
          <a:bodyPr/>
          <a:lstStyle/>
          <a:p>
            <a:r>
              <a:rPr lang="en-US" dirty="0"/>
              <a:t>Direct Service-Connection</a:t>
            </a:r>
          </a:p>
        </p:txBody>
      </p:sp>
      <p:sp>
        <p:nvSpPr>
          <p:cNvPr id="3" name="Content Placeholder 2">
            <a:extLst>
              <a:ext uri="{FF2B5EF4-FFF2-40B4-BE49-F238E27FC236}">
                <a16:creationId xmlns:a16="http://schemas.microsoft.com/office/drawing/2014/main" id="{4E507732-41DA-E799-E11D-8D5B918D41D5}"/>
              </a:ext>
            </a:extLst>
          </p:cNvPr>
          <p:cNvSpPr>
            <a:spLocks noGrp="1"/>
          </p:cNvSpPr>
          <p:nvPr>
            <p:ph idx="1"/>
          </p:nvPr>
        </p:nvSpPr>
        <p:spPr/>
        <p:txBody>
          <a:bodyPr>
            <a:normAutofit fontScale="85000" lnSpcReduction="20000"/>
          </a:bodyPr>
          <a:lstStyle/>
          <a:p>
            <a:pPr marL="0" indent="0">
              <a:buNone/>
            </a:pPr>
            <a:r>
              <a:rPr lang="en-US" b="1" dirty="0">
                <a:solidFill>
                  <a:schemeClr val="accent6">
                    <a:lumMod val="50000"/>
                  </a:schemeClr>
                </a:solidFill>
              </a:rPr>
              <a:t>Good Example</a:t>
            </a:r>
          </a:p>
          <a:p>
            <a:pPr marL="0" indent="0">
              <a:buNone/>
            </a:pPr>
            <a:endParaRPr lang="en-US" dirty="0"/>
          </a:p>
          <a:p>
            <a:pPr marL="0" indent="0">
              <a:buNone/>
            </a:pPr>
            <a:r>
              <a:rPr lang="en-US" i="1" dirty="0"/>
              <a:t>Rolled ankle during a road march. Was seen by the medic and had </a:t>
            </a:r>
            <a:r>
              <a:rPr lang="en-US" i="1" dirty="0" err="1"/>
              <a:t>xrays</a:t>
            </a:r>
            <a:r>
              <a:rPr lang="en-US" i="1" dirty="0"/>
              <a:t> noting an “X” condition. </a:t>
            </a:r>
          </a:p>
          <a:p>
            <a:pPr marL="0" indent="0">
              <a:buNone/>
            </a:pPr>
            <a:endParaRPr lang="en-US" i="1" dirty="0"/>
          </a:p>
          <a:p>
            <a:pPr marL="0" indent="0">
              <a:buNone/>
            </a:pPr>
            <a:r>
              <a:rPr lang="en-US" b="1" dirty="0">
                <a:solidFill>
                  <a:srgbClr val="C00000"/>
                </a:solidFill>
              </a:rPr>
              <a:t>Bad Example</a:t>
            </a:r>
          </a:p>
          <a:p>
            <a:pPr marL="0" indent="0">
              <a:buNone/>
            </a:pPr>
            <a:endParaRPr lang="en-US" i="1" dirty="0"/>
          </a:p>
          <a:p>
            <a:pPr marL="0" indent="0">
              <a:buNone/>
            </a:pPr>
            <a:r>
              <a:rPr lang="en-US" i="1" dirty="0"/>
              <a:t>Rolled ankle during a road march. Reported it to my medic, but did not go to the </a:t>
            </a:r>
            <a:r>
              <a:rPr lang="en-US" i="1" dirty="0" err="1"/>
              <a:t>aidstation</a:t>
            </a:r>
            <a:r>
              <a:rPr lang="en-US" i="1" dirty="0"/>
              <a:t> or gets </a:t>
            </a:r>
            <a:r>
              <a:rPr lang="en-US" i="1" dirty="0" err="1"/>
              <a:t>xrays</a:t>
            </a:r>
            <a:r>
              <a:rPr lang="en-US" i="1" dirty="0"/>
              <a:t>. Was just given light duty. </a:t>
            </a:r>
            <a:br>
              <a:rPr lang="en-US" dirty="0"/>
            </a:br>
            <a:endParaRPr lang="en-US" i="1" dirty="0"/>
          </a:p>
        </p:txBody>
      </p:sp>
    </p:spTree>
    <p:extLst>
      <p:ext uri="{BB962C8B-B14F-4D97-AF65-F5344CB8AC3E}">
        <p14:creationId xmlns:p14="http://schemas.microsoft.com/office/powerpoint/2010/main" val="106818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EED3-DB62-4971-2A6B-E44EB4918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59F2C-CA48-EA77-DBDB-18E6A0F6CB86}"/>
              </a:ext>
            </a:extLst>
          </p:cNvPr>
          <p:cNvSpPr>
            <a:spLocks noGrp="1"/>
          </p:cNvSpPr>
          <p:nvPr>
            <p:ph type="title"/>
          </p:nvPr>
        </p:nvSpPr>
        <p:spPr/>
        <p:txBody>
          <a:bodyPr/>
          <a:lstStyle/>
          <a:p>
            <a:r>
              <a:rPr lang="en-US" dirty="0"/>
              <a:t>Secondary Service-Connection</a:t>
            </a:r>
          </a:p>
        </p:txBody>
      </p:sp>
      <p:sp>
        <p:nvSpPr>
          <p:cNvPr id="3" name="Content Placeholder 2">
            <a:extLst>
              <a:ext uri="{FF2B5EF4-FFF2-40B4-BE49-F238E27FC236}">
                <a16:creationId xmlns:a16="http://schemas.microsoft.com/office/drawing/2014/main" id="{1433048F-A2A5-B7A7-3BE1-172B5C247DD0}"/>
              </a:ext>
            </a:extLst>
          </p:cNvPr>
          <p:cNvSpPr>
            <a:spLocks noGrp="1"/>
          </p:cNvSpPr>
          <p:nvPr>
            <p:ph idx="1"/>
          </p:nvPr>
        </p:nvSpPr>
        <p:spPr/>
        <p:txBody>
          <a:bodyPr/>
          <a:lstStyle/>
          <a:p>
            <a:r>
              <a:rPr lang="en-US" dirty="0"/>
              <a:t>A physical or psychological problem that is worsened by a service-connected disability.</a:t>
            </a:r>
            <a:br>
              <a:rPr lang="en-US" dirty="0"/>
            </a:br>
            <a:endParaRPr lang="en-US" i="1" dirty="0"/>
          </a:p>
        </p:txBody>
      </p:sp>
    </p:spTree>
    <p:extLst>
      <p:ext uri="{BB962C8B-B14F-4D97-AF65-F5344CB8AC3E}">
        <p14:creationId xmlns:p14="http://schemas.microsoft.com/office/powerpoint/2010/main" val="316959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31634-EBA8-2293-98D5-92570ABD9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34601-4DCA-C761-8396-5DE03EC3E846}"/>
              </a:ext>
            </a:extLst>
          </p:cNvPr>
          <p:cNvSpPr>
            <a:spLocks noGrp="1"/>
          </p:cNvSpPr>
          <p:nvPr>
            <p:ph type="title"/>
          </p:nvPr>
        </p:nvSpPr>
        <p:spPr/>
        <p:txBody>
          <a:bodyPr/>
          <a:lstStyle/>
          <a:p>
            <a:r>
              <a:rPr lang="en-US" dirty="0"/>
              <a:t>Secondary Service-Connection</a:t>
            </a:r>
          </a:p>
        </p:txBody>
      </p:sp>
      <p:sp>
        <p:nvSpPr>
          <p:cNvPr id="3" name="Content Placeholder 2">
            <a:extLst>
              <a:ext uri="{FF2B5EF4-FFF2-40B4-BE49-F238E27FC236}">
                <a16:creationId xmlns:a16="http://schemas.microsoft.com/office/drawing/2014/main" id="{4A856039-5014-B9DE-A73E-928205B53CA3}"/>
              </a:ext>
            </a:extLst>
          </p:cNvPr>
          <p:cNvSpPr>
            <a:spLocks noGrp="1"/>
          </p:cNvSpPr>
          <p:nvPr>
            <p:ph idx="1"/>
          </p:nvPr>
        </p:nvSpPr>
        <p:spPr/>
        <p:txBody>
          <a:bodyPr>
            <a:normAutofit fontScale="85000" lnSpcReduction="10000"/>
          </a:bodyPr>
          <a:lstStyle/>
          <a:p>
            <a:pPr marL="0" indent="0">
              <a:buNone/>
            </a:pPr>
            <a:r>
              <a:rPr lang="en-US" b="1" dirty="0">
                <a:solidFill>
                  <a:schemeClr val="accent6">
                    <a:lumMod val="50000"/>
                  </a:schemeClr>
                </a:solidFill>
              </a:rPr>
              <a:t>Good Example</a:t>
            </a:r>
          </a:p>
          <a:p>
            <a:pPr marL="0" indent="0">
              <a:buNone/>
            </a:pPr>
            <a:endParaRPr lang="en-US" dirty="0"/>
          </a:p>
          <a:p>
            <a:pPr marL="0" indent="0">
              <a:buNone/>
            </a:pPr>
            <a:r>
              <a:rPr lang="en-US" i="1" dirty="0"/>
              <a:t>Sciatica or Radiculopathy caused by a pinched nerve in the Lower Back. Supported by a clinical correlation. </a:t>
            </a:r>
          </a:p>
          <a:p>
            <a:pPr marL="0" indent="0">
              <a:buNone/>
            </a:pPr>
            <a:endParaRPr lang="en-US" i="1" dirty="0"/>
          </a:p>
          <a:p>
            <a:pPr marL="0" indent="0">
              <a:buNone/>
            </a:pPr>
            <a:r>
              <a:rPr lang="en-US" b="1" dirty="0">
                <a:solidFill>
                  <a:srgbClr val="C00000"/>
                </a:solidFill>
              </a:rPr>
              <a:t>Bad Example</a:t>
            </a:r>
          </a:p>
          <a:p>
            <a:pPr marL="0" indent="0">
              <a:buNone/>
            </a:pPr>
            <a:endParaRPr lang="en-US" dirty="0"/>
          </a:p>
          <a:p>
            <a:pPr marL="0" indent="0">
              <a:buNone/>
            </a:pPr>
            <a:r>
              <a:rPr lang="en-US" i="1" dirty="0"/>
              <a:t>Migraines caused by PTSD with no direct nexus from a clinician specializing in this field of medicine. </a:t>
            </a:r>
            <a:br>
              <a:rPr lang="en-US" dirty="0"/>
            </a:br>
            <a:endParaRPr lang="en-US" i="1" dirty="0"/>
          </a:p>
        </p:txBody>
      </p:sp>
    </p:spTree>
    <p:extLst>
      <p:ext uri="{BB962C8B-B14F-4D97-AF65-F5344CB8AC3E}">
        <p14:creationId xmlns:p14="http://schemas.microsoft.com/office/powerpoint/2010/main" val="249332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B7EA0-2E4B-086E-76C3-EB4FE0B5C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F0B44-A198-0E13-CA80-1BABE98A0F33}"/>
              </a:ext>
            </a:extLst>
          </p:cNvPr>
          <p:cNvSpPr>
            <a:spLocks noGrp="1"/>
          </p:cNvSpPr>
          <p:nvPr>
            <p:ph type="title"/>
          </p:nvPr>
        </p:nvSpPr>
        <p:spPr/>
        <p:txBody>
          <a:bodyPr/>
          <a:lstStyle/>
          <a:p>
            <a:r>
              <a:rPr lang="en-US" dirty="0"/>
              <a:t>Presumptive Service-Connection</a:t>
            </a:r>
          </a:p>
        </p:txBody>
      </p:sp>
      <p:sp>
        <p:nvSpPr>
          <p:cNvPr id="3" name="Content Placeholder 2">
            <a:extLst>
              <a:ext uri="{FF2B5EF4-FFF2-40B4-BE49-F238E27FC236}">
                <a16:creationId xmlns:a16="http://schemas.microsoft.com/office/drawing/2014/main" id="{A883F032-ACE6-5633-7CB9-C7DD4EFC5A80}"/>
              </a:ext>
            </a:extLst>
          </p:cNvPr>
          <p:cNvSpPr>
            <a:spLocks noGrp="1"/>
          </p:cNvSpPr>
          <p:nvPr>
            <p:ph idx="1"/>
          </p:nvPr>
        </p:nvSpPr>
        <p:spPr/>
        <p:txBody>
          <a:bodyPr/>
          <a:lstStyle/>
          <a:p>
            <a:r>
              <a:rPr lang="en-US" dirty="0"/>
              <a:t>This means there is a presumption that due to exposure due to a contaminant in a specific location, or MOS, the VA has linked a list of conditions that have been clinically diagnosed, to one another. </a:t>
            </a:r>
          </a:p>
          <a:p>
            <a:pPr marL="0" indent="0">
              <a:buNone/>
            </a:pPr>
            <a:br>
              <a:rPr lang="en-US" dirty="0"/>
            </a:br>
            <a:endParaRPr lang="en-US" i="1" dirty="0"/>
          </a:p>
        </p:txBody>
      </p:sp>
    </p:spTree>
    <p:extLst>
      <p:ext uri="{BB962C8B-B14F-4D97-AF65-F5344CB8AC3E}">
        <p14:creationId xmlns:p14="http://schemas.microsoft.com/office/powerpoint/2010/main" val="403077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04F53-C5EA-31BE-9B01-0B1FDE33A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91D58-7C30-56E6-7A0B-772A1AEAACFA}"/>
              </a:ext>
            </a:extLst>
          </p:cNvPr>
          <p:cNvSpPr>
            <a:spLocks noGrp="1"/>
          </p:cNvSpPr>
          <p:nvPr>
            <p:ph type="title"/>
          </p:nvPr>
        </p:nvSpPr>
        <p:spPr/>
        <p:txBody>
          <a:bodyPr/>
          <a:lstStyle/>
          <a:p>
            <a:r>
              <a:rPr lang="en-US" dirty="0"/>
              <a:t>Presumptive Service-Connection</a:t>
            </a:r>
          </a:p>
        </p:txBody>
      </p:sp>
      <p:sp>
        <p:nvSpPr>
          <p:cNvPr id="3" name="Content Placeholder 2">
            <a:extLst>
              <a:ext uri="{FF2B5EF4-FFF2-40B4-BE49-F238E27FC236}">
                <a16:creationId xmlns:a16="http://schemas.microsoft.com/office/drawing/2014/main" id="{DEB9DE8C-C70A-5D6B-0088-61550A546343}"/>
              </a:ext>
            </a:extLst>
          </p:cNvPr>
          <p:cNvSpPr>
            <a:spLocks noGrp="1"/>
          </p:cNvSpPr>
          <p:nvPr>
            <p:ph idx="1"/>
          </p:nvPr>
        </p:nvSpPr>
        <p:spPr/>
        <p:txBody>
          <a:bodyPr>
            <a:normAutofit fontScale="77500" lnSpcReduction="20000"/>
          </a:bodyPr>
          <a:lstStyle/>
          <a:p>
            <a:pPr marL="0" indent="0">
              <a:buNone/>
            </a:pPr>
            <a:r>
              <a:rPr lang="en-US" b="1" dirty="0">
                <a:solidFill>
                  <a:schemeClr val="accent6">
                    <a:lumMod val="50000"/>
                  </a:schemeClr>
                </a:solidFill>
              </a:rPr>
              <a:t>Good Example</a:t>
            </a:r>
          </a:p>
          <a:p>
            <a:pPr marL="0" indent="0">
              <a:buNone/>
            </a:pPr>
            <a:endParaRPr lang="en-US" dirty="0"/>
          </a:p>
          <a:p>
            <a:pPr marL="0" indent="0">
              <a:buNone/>
            </a:pPr>
            <a:r>
              <a:rPr lang="en-US" i="1" dirty="0"/>
              <a:t>Service on the Land mass of Vietnam, with a clinical diagnosis of Diabetes. A condition noted in 38 CFR 3.307. </a:t>
            </a:r>
          </a:p>
          <a:p>
            <a:pPr marL="0" indent="0">
              <a:buNone/>
            </a:pPr>
            <a:endParaRPr lang="en-US" i="1" dirty="0"/>
          </a:p>
          <a:p>
            <a:pPr marL="0" indent="0">
              <a:buNone/>
            </a:pPr>
            <a:r>
              <a:rPr lang="en-US" b="1" dirty="0">
                <a:solidFill>
                  <a:srgbClr val="C00000"/>
                </a:solidFill>
              </a:rPr>
              <a:t>Bad Example</a:t>
            </a:r>
          </a:p>
          <a:p>
            <a:pPr marL="0" indent="0">
              <a:buNone/>
            </a:pPr>
            <a:endParaRPr lang="en-US" dirty="0"/>
          </a:p>
          <a:p>
            <a:pPr marL="0" indent="0">
              <a:buNone/>
            </a:pPr>
            <a:r>
              <a:rPr lang="en-US" i="1" dirty="0"/>
              <a:t>A Claimed exposure to a chemical that a veteran used during their service but had no treatment or report of on record. </a:t>
            </a:r>
            <a:br>
              <a:rPr lang="en-US" dirty="0"/>
            </a:br>
            <a:endParaRPr lang="en-US" i="1" dirty="0"/>
          </a:p>
        </p:txBody>
      </p:sp>
    </p:spTree>
    <p:extLst>
      <p:ext uri="{BB962C8B-B14F-4D97-AF65-F5344CB8AC3E}">
        <p14:creationId xmlns:p14="http://schemas.microsoft.com/office/powerpoint/2010/main" val="226380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9894-F2D1-668E-7CE5-5EEB640F8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BCB14-2D75-C42E-F7AE-78CF4A81034E}"/>
              </a:ext>
            </a:extLst>
          </p:cNvPr>
          <p:cNvSpPr>
            <a:spLocks noGrp="1"/>
          </p:cNvSpPr>
          <p:nvPr>
            <p:ph type="title"/>
          </p:nvPr>
        </p:nvSpPr>
        <p:spPr/>
        <p:txBody>
          <a:bodyPr/>
          <a:lstStyle/>
          <a:p>
            <a:r>
              <a:rPr lang="en-US" dirty="0"/>
              <a:t>Exacerbation Service-Connection</a:t>
            </a:r>
          </a:p>
        </p:txBody>
      </p:sp>
      <p:sp>
        <p:nvSpPr>
          <p:cNvPr id="3" name="Content Placeholder 2">
            <a:extLst>
              <a:ext uri="{FF2B5EF4-FFF2-40B4-BE49-F238E27FC236}">
                <a16:creationId xmlns:a16="http://schemas.microsoft.com/office/drawing/2014/main" id="{C25A5E3D-58A3-AD5E-4988-7B6F0A39F653}"/>
              </a:ext>
            </a:extLst>
          </p:cNvPr>
          <p:cNvSpPr>
            <a:spLocks noGrp="1"/>
          </p:cNvSpPr>
          <p:nvPr>
            <p:ph idx="1"/>
          </p:nvPr>
        </p:nvSpPr>
        <p:spPr/>
        <p:txBody>
          <a:bodyPr/>
          <a:lstStyle/>
          <a:p>
            <a:r>
              <a:rPr lang="en-US" dirty="0"/>
              <a:t>A pre-existing injury or disease will be considered to have been aggravated during service when there is an increase in disability during service unless there is a specific finding that the increase in disability is due to the natural progression of the disease.</a:t>
            </a:r>
            <a:br>
              <a:rPr lang="en-US" dirty="0"/>
            </a:br>
            <a:endParaRPr lang="en-US" i="1" dirty="0"/>
          </a:p>
        </p:txBody>
      </p:sp>
    </p:spTree>
    <p:extLst>
      <p:ext uri="{BB962C8B-B14F-4D97-AF65-F5344CB8AC3E}">
        <p14:creationId xmlns:p14="http://schemas.microsoft.com/office/powerpoint/2010/main" val="248534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BF4FA-08F3-24DA-3BC3-0E5B3C3BB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28D8D-1D21-0567-B0F5-25126CEEC3AB}"/>
              </a:ext>
            </a:extLst>
          </p:cNvPr>
          <p:cNvSpPr>
            <a:spLocks noGrp="1"/>
          </p:cNvSpPr>
          <p:nvPr>
            <p:ph type="title"/>
          </p:nvPr>
        </p:nvSpPr>
        <p:spPr/>
        <p:txBody>
          <a:bodyPr/>
          <a:lstStyle/>
          <a:p>
            <a:r>
              <a:rPr lang="en-US" dirty="0"/>
              <a:t>Exacerbation Service-Connection</a:t>
            </a:r>
          </a:p>
        </p:txBody>
      </p:sp>
      <p:sp>
        <p:nvSpPr>
          <p:cNvPr id="3" name="Content Placeholder 2">
            <a:extLst>
              <a:ext uri="{FF2B5EF4-FFF2-40B4-BE49-F238E27FC236}">
                <a16:creationId xmlns:a16="http://schemas.microsoft.com/office/drawing/2014/main" id="{530C2FD0-1145-4FFE-0226-523355A8DA34}"/>
              </a:ext>
            </a:extLst>
          </p:cNvPr>
          <p:cNvSpPr>
            <a:spLocks noGrp="1"/>
          </p:cNvSpPr>
          <p:nvPr>
            <p:ph idx="1"/>
          </p:nvPr>
        </p:nvSpPr>
        <p:spPr/>
        <p:txBody>
          <a:bodyPr>
            <a:normAutofit fontScale="77500" lnSpcReduction="20000"/>
          </a:bodyPr>
          <a:lstStyle/>
          <a:p>
            <a:pPr marL="0" indent="0">
              <a:buNone/>
            </a:pPr>
            <a:r>
              <a:rPr lang="en-US" dirty="0">
                <a:solidFill>
                  <a:schemeClr val="accent6">
                    <a:lumMod val="50000"/>
                  </a:schemeClr>
                </a:solidFill>
              </a:rPr>
              <a:t>Good Example</a:t>
            </a:r>
          </a:p>
          <a:p>
            <a:pPr marL="0" indent="0">
              <a:buNone/>
            </a:pPr>
            <a:endParaRPr lang="en-US" dirty="0"/>
          </a:p>
          <a:p>
            <a:pPr marL="0" indent="0">
              <a:buNone/>
            </a:pPr>
            <a:r>
              <a:rPr lang="en-US" i="1" dirty="0"/>
              <a:t>Fractured Shoulder as a Teenager. Joined with no issues but had to have surgery during service on the same shoulder. </a:t>
            </a:r>
          </a:p>
          <a:p>
            <a:pPr marL="0" indent="0">
              <a:buNone/>
            </a:pPr>
            <a:endParaRPr lang="en-US" i="1" dirty="0"/>
          </a:p>
          <a:p>
            <a:pPr marL="0" indent="0">
              <a:buNone/>
            </a:pPr>
            <a:r>
              <a:rPr lang="en-US" b="1" dirty="0">
                <a:solidFill>
                  <a:srgbClr val="C00000"/>
                </a:solidFill>
              </a:rPr>
              <a:t>Bad Example</a:t>
            </a:r>
          </a:p>
          <a:p>
            <a:pPr marL="0" indent="0">
              <a:buNone/>
            </a:pPr>
            <a:endParaRPr lang="en-US" b="1" dirty="0"/>
          </a:p>
          <a:p>
            <a:pPr marL="0" indent="0">
              <a:buNone/>
            </a:pPr>
            <a:r>
              <a:rPr lang="en-US" i="1" dirty="0"/>
              <a:t>Mental Health Treatment as a child. No issues reported during service, but treatment noted 5 years after service. </a:t>
            </a:r>
            <a:br>
              <a:rPr lang="en-US" dirty="0"/>
            </a:br>
            <a:endParaRPr lang="en-US" i="1" dirty="0"/>
          </a:p>
        </p:txBody>
      </p:sp>
    </p:spTree>
    <p:extLst>
      <p:ext uri="{BB962C8B-B14F-4D97-AF65-F5344CB8AC3E}">
        <p14:creationId xmlns:p14="http://schemas.microsoft.com/office/powerpoint/2010/main" val="100549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8EC8E-C13B-A79D-714D-AC4D7857B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50261-BEC6-5321-4F14-A60BD078E70D}"/>
              </a:ext>
            </a:extLst>
          </p:cNvPr>
          <p:cNvSpPr>
            <a:spLocks noGrp="1"/>
          </p:cNvSpPr>
          <p:nvPr>
            <p:ph type="ctrTitle"/>
          </p:nvPr>
        </p:nvSpPr>
        <p:spPr>
          <a:xfrm>
            <a:off x="1524000" y="1691707"/>
            <a:ext cx="9144000" cy="2387600"/>
          </a:xfrm>
        </p:spPr>
        <p:txBody>
          <a:bodyPr/>
          <a:lstStyle/>
          <a:p>
            <a:r>
              <a:rPr lang="en-US" dirty="0"/>
              <a:t>Fundamentals of Service-Connection</a:t>
            </a:r>
          </a:p>
        </p:txBody>
      </p:sp>
    </p:spTree>
    <p:extLst>
      <p:ext uri="{BB962C8B-B14F-4D97-AF65-F5344CB8AC3E}">
        <p14:creationId xmlns:p14="http://schemas.microsoft.com/office/powerpoint/2010/main" val="399461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8D8FC-FDF9-B1FC-19D7-E192EE680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BBC73-996D-E4D8-139C-702B4E3D4CB6}"/>
              </a:ext>
            </a:extLst>
          </p:cNvPr>
          <p:cNvSpPr>
            <a:spLocks noGrp="1"/>
          </p:cNvSpPr>
          <p:nvPr>
            <p:ph type="title"/>
          </p:nvPr>
        </p:nvSpPr>
        <p:spPr/>
        <p:txBody>
          <a:bodyPr/>
          <a:lstStyle/>
          <a:p>
            <a:r>
              <a:rPr lang="en-US" dirty="0"/>
              <a:t>Fundamentals of Service-Connection</a:t>
            </a:r>
          </a:p>
        </p:txBody>
      </p:sp>
      <p:sp>
        <p:nvSpPr>
          <p:cNvPr id="3" name="Content Placeholder 2">
            <a:extLst>
              <a:ext uri="{FF2B5EF4-FFF2-40B4-BE49-F238E27FC236}">
                <a16:creationId xmlns:a16="http://schemas.microsoft.com/office/drawing/2014/main" id="{F653ABEE-0DE0-DEE2-34C0-2C168A791A8D}"/>
              </a:ext>
            </a:extLst>
          </p:cNvPr>
          <p:cNvSpPr>
            <a:spLocks noGrp="1"/>
          </p:cNvSpPr>
          <p:nvPr>
            <p:ph idx="1"/>
          </p:nvPr>
        </p:nvSpPr>
        <p:spPr/>
        <p:txBody>
          <a:bodyPr/>
          <a:lstStyle/>
          <a:p>
            <a:pPr marL="0" indent="0">
              <a:buNone/>
            </a:pPr>
            <a:r>
              <a:rPr lang="en-US" dirty="0"/>
              <a:t>There are 3 principles to consider when determining service-connection:</a:t>
            </a:r>
          </a:p>
          <a:p>
            <a:pPr marL="0" indent="0">
              <a:buNone/>
            </a:pPr>
            <a:endParaRPr lang="en-US" dirty="0"/>
          </a:p>
          <a:p>
            <a:pPr marL="514350" indent="-514350">
              <a:buAutoNum type="arabicPeriod"/>
            </a:pPr>
            <a:r>
              <a:rPr lang="en-US" dirty="0"/>
              <a:t>An injury/Treatment/Illness Diagnosed or treated During Service or diagnosed due to presumptive service in an approved exposure location.</a:t>
            </a:r>
          </a:p>
          <a:p>
            <a:pPr marL="514350" indent="-514350">
              <a:buAutoNum type="arabicPeriod"/>
            </a:pPr>
            <a:r>
              <a:rPr lang="en-US" dirty="0"/>
              <a:t>Displays Persistence and chronicity</a:t>
            </a:r>
          </a:p>
          <a:p>
            <a:pPr marL="514350" indent="-514350">
              <a:buAutoNum type="arabicPeriod"/>
            </a:pPr>
            <a:r>
              <a:rPr lang="en-US" dirty="0"/>
              <a:t>Displays a Loss of Function</a:t>
            </a:r>
            <a:br>
              <a:rPr lang="en-US" dirty="0"/>
            </a:br>
            <a:endParaRPr lang="en-US" i="1" dirty="0"/>
          </a:p>
        </p:txBody>
      </p:sp>
    </p:spTree>
    <p:extLst>
      <p:ext uri="{BB962C8B-B14F-4D97-AF65-F5344CB8AC3E}">
        <p14:creationId xmlns:p14="http://schemas.microsoft.com/office/powerpoint/2010/main" val="65227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7F7C-4D4C-C477-19F9-E72834B3F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59B6E-9EF3-E2DB-1E2C-229BA9B91026}"/>
              </a:ext>
            </a:extLst>
          </p:cNvPr>
          <p:cNvSpPr>
            <a:spLocks noGrp="1"/>
          </p:cNvSpPr>
          <p:nvPr>
            <p:ph type="title"/>
          </p:nvPr>
        </p:nvSpPr>
        <p:spPr/>
        <p:txBody>
          <a:bodyPr/>
          <a:lstStyle/>
          <a:p>
            <a:r>
              <a:rPr lang="en-US" dirty="0"/>
              <a:t>Fundamentals of Service-Connection</a:t>
            </a:r>
          </a:p>
        </p:txBody>
      </p:sp>
      <p:sp>
        <p:nvSpPr>
          <p:cNvPr id="3" name="Content Placeholder 2">
            <a:extLst>
              <a:ext uri="{FF2B5EF4-FFF2-40B4-BE49-F238E27FC236}">
                <a16:creationId xmlns:a16="http://schemas.microsoft.com/office/drawing/2014/main" id="{C5F6425E-B1FE-390E-4FBD-8D0846154ECA}"/>
              </a:ext>
            </a:extLst>
          </p:cNvPr>
          <p:cNvSpPr>
            <a:spLocks noGrp="1"/>
          </p:cNvSpPr>
          <p:nvPr>
            <p:ph idx="1"/>
          </p:nvPr>
        </p:nvSpPr>
        <p:spPr/>
        <p:txBody>
          <a:bodyPr>
            <a:normAutofit fontScale="62500" lnSpcReduction="20000"/>
          </a:bodyPr>
          <a:lstStyle/>
          <a:p>
            <a:pPr marL="0" indent="0">
              <a:buNone/>
            </a:pPr>
            <a:r>
              <a:rPr lang="en-US" dirty="0"/>
              <a:t>1. An injury/Treatment/Illness Diagnosed or treated During Service or diagnosed due to presumptive service in an approved exposure location.</a:t>
            </a:r>
          </a:p>
          <a:p>
            <a:pPr marL="0" indent="0">
              <a:buNone/>
            </a:pPr>
            <a:endParaRPr lang="en-US" dirty="0"/>
          </a:p>
          <a:p>
            <a:pPr marL="0" indent="0">
              <a:buNone/>
            </a:pPr>
            <a:r>
              <a:rPr lang="en-US" b="1" dirty="0">
                <a:solidFill>
                  <a:schemeClr val="accent6">
                    <a:lumMod val="50000"/>
                  </a:schemeClr>
                </a:solidFill>
              </a:rPr>
              <a:t>Good Example</a:t>
            </a:r>
          </a:p>
          <a:p>
            <a:pPr marL="0" indent="0">
              <a:buNone/>
            </a:pPr>
            <a:endParaRPr lang="en-US" dirty="0"/>
          </a:p>
          <a:p>
            <a:pPr marL="0" indent="0">
              <a:buNone/>
            </a:pPr>
            <a:r>
              <a:rPr lang="en-US" i="1" dirty="0"/>
              <a:t>Treated for a Shoulder Sprain in Service. MRI showed impingement. </a:t>
            </a:r>
          </a:p>
          <a:p>
            <a:pPr marL="0" indent="0">
              <a:buNone/>
            </a:pPr>
            <a:endParaRPr lang="en-US" dirty="0"/>
          </a:p>
          <a:p>
            <a:pPr marL="0" indent="0">
              <a:buNone/>
            </a:pPr>
            <a:r>
              <a:rPr lang="en-US" b="1" dirty="0">
                <a:solidFill>
                  <a:srgbClr val="C00000"/>
                </a:solidFill>
              </a:rPr>
              <a:t>Bad Example</a:t>
            </a:r>
          </a:p>
          <a:p>
            <a:pPr marL="0" indent="0">
              <a:buNone/>
            </a:pPr>
            <a:endParaRPr lang="en-US" dirty="0"/>
          </a:p>
          <a:p>
            <a:pPr marL="0" indent="0">
              <a:buNone/>
            </a:pPr>
            <a:r>
              <a:rPr lang="en-US" i="1" dirty="0"/>
              <a:t>Rolled Ankle during field exercise. Never was seen for it. </a:t>
            </a:r>
            <a:br>
              <a:rPr lang="en-US" dirty="0"/>
            </a:br>
            <a:endParaRPr lang="en-US" i="1" dirty="0"/>
          </a:p>
        </p:txBody>
      </p:sp>
    </p:spTree>
    <p:extLst>
      <p:ext uri="{BB962C8B-B14F-4D97-AF65-F5344CB8AC3E}">
        <p14:creationId xmlns:p14="http://schemas.microsoft.com/office/powerpoint/2010/main" val="76070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53F0-0AB9-B989-D314-B08073E547C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CE1B928-C6C1-1112-DEEE-5C7080A844BC}"/>
              </a:ext>
            </a:extLst>
          </p:cNvPr>
          <p:cNvSpPr>
            <a:spLocks noGrp="1"/>
          </p:cNvSpPr>
          <p:nvPr>
            <p:ph idx="1"/>
          </p:nvPr>
        </p:nvSpPr>
        <p:spPr/>
        <p:txBody>
          <a:bodyPr>
            <a:normAutofit lnSpcReduction="10000"/>
          </a:bodyPr>
          <a:lstStyle/>
          <a:p>
            <a:r>
              <a:rPr lang="en-US" dirty="0"/>
              <a:t>Who is the VA</a:t>
            </a:r>
          </a:p>
          <a:p>
            <a:r>
              <a:rPr lang="en-US" dirty="0"/>
              <a:t>What is a Service-Connected Disability</a:t>
            </a:r>
          </a:p>
          <a:p>
            <a:r>
              <a:rPr lang="en-US" dirty="0"/>
              <a:t>Types of Claims for Service-Connection</a:t>
            </a:r>
          </a:p>
          <a:p>
            <a:r>
              <a:rPr lang="en-US" dirty="0"/>
              <a:t>Fundamentals of a Claim for Service-Connection</a:t>
            </a:r>
          </a:p>
          <a:p>
            <a:r>
              <a:rPr lang="en-US" dirty="0"/>
              <a:t>Development of a Claim</a:t>
            </a:r>
          </a:p>
          <a:p>
            <a:r>
              <a:rPr lang="en-US" dirty="0"/>
              <a:t>Tips</a:t>
            </a:r>
          </a:p>
          <a:p>
            <a:r>
              <a:rPr lang="en-US" dirty="0"/>
              <a:t>Q/A</a:t>
            </a:r>
          </a:p>
        </p:txBody>
      </p:sp>
    </p:spTree>
    <p:extLst>
      <p:ext uri="{BB962C8B-B14F-4D97-AF65-F5344CB8AC3E}">
        <p14:creationId xmlns:p14="http://schemas.microsoft.com/office/powerpoint/2010/main" val="227480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854DD-EF8F-1C12-F428-FD54E5E34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E147D-0B06-DEA3-9398-9F6CCB44FA60}"/>
              </a:ext>
            </a:extLst>
          </p:cNvPr>
          <p:cNvSpPr>
            <a:spLocks noGrp="1"/>
          </p:cNvSpPr>
          <p:nvPr>
            <p:ph type="title"/>
          </p:nvPr>
        </p:nvSpPr>
        <p:spPr/>
        <p:txBody>
          <a:bodyPr/>
          <a:lstStyle/>
          <a:p>
            <a:r>
              <a:rPr lang="en-US" dirty="0"/>
              <a:t>Fundamentals of Service-Connection</a:t>
            </a:r>
          </a:p>
        </p:txBody>
      </p:sp>
      <p:sp>
        <p:nvSpPr>
          <p:cNvPr id="3" name="Content Placeholder 2">
            <a:extLst>
              <a:ext uri="{FF2B5EF4-FFF2-40B4-BE49-F238E27FC236}">
                <a16:creationId xmlns:a16="http://schemas.microsoft.com/office/drawing/2014/main" id="{9DB36CA0-E52A-92DF-D96D-D50DE8BC8DEF}"/>
              </a:ext>
            </a:extLst>
          </p:cNvPr>
          <p:cNvSpPr>
            <a:spLocks noGrp="1"/>
          </p:cNvSpPr>
          <p:nvPr>
            <p:ph idx="1"/>
          </p:nvPr>
        </p:nvSpPr>
        <p:spPr/>
        <p:txBody>
          <a:bodyPr>
            <a:normAutofit fontScale="62500" lnSpcReduction="20000"/>
          </a:bodyPr>
          <a:lstStyle/>
          <a:p>
            <a:pPr marL="0" indent="0">
              <a:buNone/>
            </a:pPr>
            <a:r>
              <a:rPr lang="en-US" dirty="0"/>
              <a:t>2. Displays Persistence and chronicity</a:t>
            </a:r>
          </a:p>
          <a:p>
            <a:pPr marL="0" indent="0">
              <a:buNone/>
            </a:pPr>
            <a:endParaRPr lang="en-US" dirty="0"/>
          </a:p>
          <a:p>
            <a:pPr marL="0" indent="0">
              <a:buNone/>
            </a:pPr>
            <a:r>
              <a:rPr lang="en-US" b="1" dirty="0">
                <a:solidFill>
                  <a:schemeClr val="accent6">
                    <a:lumMod val="50000"/>
                  </a:schemeClr>
                </a:solidFill>
              </a:rPr>
              <a:t>Good Example</a:t>
            </a:r>
          </a:p>
          <a:p>
            <a:pPr marL="0" indent="0">
              <a:buNone/>
            </a:pPr>
            <a:endParaRPr lang="en-US" dirty="0"/>
          </a:p>
          <a:p>
            <a:pPr marL="0" indent="0">
              <a:buNone/>
            </a:pPr>
            <a:r>
              <a:rPr lang="en-US" i="1" dirty="0"/>
              <a:t>Injured Shoulder during service, noted it on my discharge physical, and upon separation was immediately seen for it during the first 12 months by a physician noting a chronic condition. </a:t>
            </a:r>
          </a:p>
          <a:p>
            <a:pPr marL="0" indent="0">
              <a:buNone/>
            </a:pPr>
            <a:endParaRPr lang="en-US" dirty="0"/>
          </a:p>
          <a:p>
            <a:pPr marL="0" indent="0">
              <a:buNone/>
            </a:pPr>
            <a:r>
              <a:rPr lang="en-US" b="1" dirty="0">
                <a:solidFill>
                  <a:srgbClr val="C00000"/>
                </a:solidFill>
              </a:rPr>
              <a:t>Bad Example</a:t>
            </a:r>
          </a:p>
          <a:p>
            <a:pPr marL="0" indent="0">
              <a:buNone/>
            </a:pPr>
            <a:endParaRPr lang="en-US" dirty="0"/>
          </a:p>
          <a:p>
            <a:pPr marL="0" indent="0">
              <a:buNone/>
            </a:pPr>
            <a:r>
              <a:rPr lang="en-US" i="1" dirty="0"/>
              <a:t>Injured knee during service, but never followed up or marked it as present on the separation physical. Veteran did not get seen for it until 10 years later when the vet enrolled in VHA. </a:t>
            </a:r>
          </a:p>
        </p:txBody>
      </p:sp>
    </p:spTree>
    <p:extLst>
      <p:ext uri="{BB962C8B-B14F-4D97-AF65-F5344CB8AC3E}">
        <p14:creationId xmlns:p14="http://schemas.microsoft.com/office/powerpoint/2010/main" val="258504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D7AE8-2A48-719C-2E63-0B08D867A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60373-026E-187B-4B27-1AE33FB18233}"/>
              </a:ext>
            </a:extLst>
          </p:cNvPr>
          <p:cNvSpPr>
            <a:spLocks noGrp="1"/>
          </p:cNvSpPr>
          <p:nvPr>
            <p:ph type="title"/>
          </p:nvPr>
        </p:nvSpPr>
        <p:spPr/>
        <p:txBody>
          <a:bodyPr/>
          <a:lstStyle/>
          <a:p>
            <a:r>
              <a:rPr lang="en-US" dirty="0"/>
              <a:t>Fundamentals of Service-Connection</a:t>
            </a:r>
          </a:p>
        </p:txBody>
      </p:sp>
      <p:sp>
        <p:nvSpPr>
          <p:cNvPr id="3" name="Content Placeholder 2">
            <a:extLst>
              <a:ext uri="{FF2B5EF4-FFF2-40B4-BE49-F238E27FC236}">
                <a16:creationId xmlns:a16="http://schemas.microsoft.com/office/drawing/2014/main" id="{E72F594D-B2C6-AEFE-1818-1A3D08E5D261}"/>
              </a:ext>
            </a:extLst>
          </p:cNvPr>
          <p:cNvSpPr>
            <a:spLocks noGrp="1"/>
          </p:cNvSpPr>
          <p:nvPr>
            <p:ph idx="1"/>
          </p:nvPr>
        </p:nvSpPr>
        <p:spPr/>
        <p:txBody>
          <a:bodyPr>
            <a:normAutofit fontScale="62500" lnSpcReduction="20000"/>
          </a:bodyPr>
          <a:lstStyle/>
          <a:p>
            <a:pPr marL="0" indent="0">
              <a:buNone/>
            </a:pPr>
            <a:r>
              <a:rPr lang="en-US" dirty="0"/>
              <a:t>3. Displays a Loss of Function</a:t>
            </a:r>
          </a:p>
          <a:p>
            <a:pPr marL="0" indent="0">
              <a:buNone/>
            </a:pPr>
            <a:endParaRPr lang="en-US" dirty="0"/>
          </a:p>
          <a:p>
            <a:pPr marL="0" indent="0">
              <a:buNone/>
            </a:pPr>
            <a:r>
              <a:rPr lang="en-US" b="1" dirty="0">
                <a:solidFill>
                  <a:schemeClr val="accent6">
                    <a:lumMod val="50000"/>
                  </a:schemeClr>
                </a:solidFill>
              </a:rPr>
              <a:t>Good Example</a:t>
            </a:r>
          </a:p>
          <a:p>
            <a:pPr marL="0" indent="0">
              <a:buNone/>
            </a:pPr>
            <a:endParaRPr lang="en-US" dirty="0"/>
          </a:p>
          <a:p>
            <a:pPr marL="0" indent="0">
              <a:buNone/>
            </a:pPr>
            <a:r>
              <a:rPr lang="en-US" i="1" dirty="0"/>
              <a:t>Injured shoulder during service, separated with continued pain during movement and limited range of motion. </a:t>
            </a:r>
          </a:p>
          <a:p>
            <a:pPr marL="0" indent="0">
              <a:buNone/>
            </a:pPr>
            <a:endParaRPr lang="en-US" dirty="0"/>
          </a:p>
          <a:p>
            <a:pPr marL="0" indent="0">
              <a:buNone/>
            </a:pPr>
            <a:r>
              <a:rPr lang="en-US" b="1" dirty="0">
                <a:solidFill>
                  <a:srgbClr val="C00000"/>
                </a:solidFill>
              </a:rPr>
              <a:t>Bad Example</a:t>
            </a:r>
          </a:p>
          <a:p>
            <a:pPr marL="0" indent="0">
              <a:buNone/>
            </a:pPr>
            <a:endParaRPr lang="en-US" dirty="0"/>
          </a:p>
          <a:p>
            <a:pPr marL="0" indent="0">
              <a:buNone/>
            </a:pPr>
            <a:r>
              <a:rPr lang="en-US" i="1" dirty="0"/>
              <a:t>Treated for insomnia for 3 days during Basic Training. No reports of issues after or on the discharge physical, nor follow-on treatment for it after service. </a:t>
            </a:r>
            <a:br>
              <a:rPr lang="en-US" dirty="0"/>
            </a:br>
            <a:endParaRPr lang="en-US" i="1" dirty="0"/>
          </a:p>
        </p:txBody>
      </p:sp>
    </p:spTree>
    <p:extLst>
      <p:ext uri="{BB962C8B-B14F-4D97-AF65-F5344CB8AC3E}">
        <p14:creationId xmlns:p14="http://schemas.microsoft.com/office/powerpoint/2010/main" val="3084163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C74D0-2760-9F3B-408F-87B74AF61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F26AD-5030-038F-82CA-3BA433ADBD5D}"/>
              </a:ext>
            </a:extLst>
          </p:cNvPr>
          <p:cNvSpPr>
            <a:spLocks noGrp="1"/>
          </p:cNvSpPr>
          <p:nvPr>
            <p:ph type="ctrTitle"/>
          </p:nvPr>
        </p:nvSpPr>
        <p:spPr>
          <a:xfrm>
            <a:off x="1524000" y="1691707"/>
            <a:ext cx="9144000" cy="2387600"/>
          </a:xfrm>
        </p:spPr>
        <p:txBody>
          <a:bodyPr/>
          <a:lstStyle/>
          <a:p>
            <a:r>
              <a:rPr lang="en-US" dirty="0"/>
              <a:t>Development</a:t>
            </a:r>
          </a:p>
        </p:txBody>
      </p:sp>
    </p:spTree>
    <p:extLst>
      <p:ext uri="{BB962C8B-B14F-4D97-AF65-F5344CB8AC3E}">
        <p14:creationId xmlns:p14="http://schemas.microsoft.com/office/powerpoint/2010/main" val="743866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B76D7-D696-6D9C-CE65-9ED2DE23B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DBC5B-00EC-95B2-A562-A973032D1B9A}"/>
              </a:ext>
            </a:extLst>
          </p:cNvPr>
          <p:cNvSpPr>
            <a:spLocks noGrp="1"/>
          </p:cNvSpPr>
          <p:nvPr>
            <p:ph type="ctrTitle"/>
          </p:nvPr>
        </p:nvSpPr>
        <p:spPr>
          <a:xfrm>
            <a:off x="1524000" y="1691707"/>
            <a:ext cx="9144000" cy="2387600"/>
          </a:xfrm>
        </p:spPr>
        <p:txBody>
          <a:bodyPr/>
          <a:lstStyle/>
          <a:p>
            <a:r>
              <a:rPr lang="en-US" dirty="0"/>
              <a:t>Tips for Winning Claims</a:t>
            </a:r>
          </a:p>
        </p:txBody>
      </p:sp>
    </p:spTree>
    <p:extLst>
      <p:ext uri="{BB962C8B-B14F-4D97-AF65-F5344CB8AC3E}">
        <p14:creationId xmlns:p14="http://schemas.microsoft.com/office/powerpoint/2010/main" val="1138128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B764F-236A-82D8-8737-2567D85BD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9E0EA-85A5-A044-7740-D6CA84CCAFD9}"/>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DF2A7C11-918A-50ED-F0B2-2FBDD211AD2F}"/>
              </a:ext>
            </a:extLst>
          </p:cNvPr>
          <p:cNvSpPr>
            <a:spLocks noGrp="1"/>
          </p:cNvSpPr>
          <p:nvPr>
            <p:ph idx="1"/>
          </p:nvPr>
        </p:nvSpPr>
        <p:spPr/>
        <p:txBody>
          <a:bodyPr>
            <a:normAutofit/>
          </a:bodyPr>
          <a:lstStyle/>
          <a:p>
            <a:pPr marL="0" indent="0">
              <a:buNone/>
            </a:pPr>
            <a:r>
              <a:rPr lang="en-US" dirty="0"/>
              <a:t>VHA – They will not complete nexus letters for you. If they do, they will be weak and generally not helpful. The best way to get a nexus letter is to work with a civilian or non-VA provider. </a:t>
            </a:r>
          </a:p>
          <a:p>
            <a:pPr marL="0" indent="0">
              <a:buNone/>
            </a:pPr>
            <a:endParaRPr lang="en-US" dirty="0"/>
          </a:p>
          <a:p>
            <a:pPr marL="0" indent="0">
              <a:buNone/>
            </a:pPr>
            <a:endParaRPr lang="en-US" dirty="0"/>
          </a:p>
          <a:p>
            <a:pPr marL="0" indent="0">
              <a:buNone/>
            </a:pPr>
            <a:br>
              <a:rPr lang="en-US" dirty="0"/>
            </a:br>
            <a:endParaRPr lang="en-US" i="1" dirty="0"/>
          </a:p>
        </p:txBody>
      </p:sp>
    </p:spTree>
    <p:extLst>
      <p:ext uri="{BB962C8B-B14F-4D97-AF65-F5344CB8AC3E}">
        <p14:creationId xmlns:p14="http://schemas.microsoft.com/office/powerpoint/2010/main" val="3047566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8DB0-0BBD-AA35-4F1D-524A5DB46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B64E6-5702-FFEE-EF7E-69A569B16C9A}"/>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0CE1A057-9A14-5D56-6B9D-5A80E91CE0BA}"/>
              </a:ext>
            </a:extLst>
          </p:cNvPr>
          <p:cNvSpPr>
            <a:spLocks noGrp="1"/>
          </p:cNvSpPr>
          <p:nvPr>
            <p:ph idx="1"/>
          </p:nvPr>
        </p:nvSpPr>
        <p:spPr/>
        <p:txBody>
          <a:bodyPr>
            <a:normAutofit lnSpcReduction="10000"/>
          </a:bodyPr>
          <a:lstStyle/>
          <a:p>
            <a:pPr marL="0" indent="0">
              <a:buNone/>
            </a:pPr>
            <a:r>
              <a:rPr lang="en-US" dirty="0"/>
              <a:t>Lay Statements – These can be helpful to show an injury happened during service. The only limitation is the quality of the statement. Most witnesses are not doctors and cannot provide a diagnosis. There is still a huge part missing that has no nexus to your service. </a:t>
            </a:r>
          </a:p>
          <a:p>
            <a:pPr marL="0" indent="0">
              <a:buNone/>
            </a:pPr>
            <a:endParaRPr lang="en-US" dirty="0"/>
          </a:p>
          <a:p>
            <a:pPr marL="0" indent="0">
              <a:buNone/>
            </a:pPr>
            <a:endParaRPr lang="en-US" dirty="0"/>
          </a:p>
          <a:p>
            <a:pPr marL="0" indent="0">
              <a:buNone/>
            </a:pPr>
            <a:br>
              <a:rPr lang="en-US" dirty="0"/>
            </a:br>
            <a:endParaRPr lang="en-US" i="1" dirty="0"/>
          </a:p>
        </p:txBody>
      </p:sp>
    </p:spTree>
    <p:extLst>
      <p:ext uri="{BB962C8B-B14F-4D97-AF65-F5344CB8AC3E}">
        <p14:creationId xmlns:p14="http://schemas.microsoft.com/office/powerpoint/2010/main" val="410905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BF65-5832-64E7-B95B-55802CA8B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A0004-4F5F-9DB5-7AAE-FF057C199B2A}"/>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9EA4569B-A39F-7FCB-275E-C6E6FD115398}"/>
              </a:ext>
            </a:extLst>
          </p:cNvPr>
          <p:cNvSpPr>
            <a:spLocks noGrp="1"/>
          </p:cNvSpPr>
          <p:nvPr>
            <p:ph idx="1"/>
          </p:nvPr>
        </p:nvSpPr>
        <p:spPr/>
        <p:txBody>
          <a:bodyPr>
            <a:normAutofit/>
          </a:bodyPr>
          <a:lstStyle/>
          <a:p>
            <a:pPr marL="0" indent="0">
              <a:buNone/>
            </a:pPr>
            <a:r>
              <a:rPr lang="en-US" dirty="0"/>
              <a:t>Google is not friendly for claims. You can google anything, but whether or not it is relative and legitimate for service-connection is a whole other issue. </a:t>
            </a:r>
          </a:p>
          <a:p>
            <a:pPr marL="0" indent="0">
              <a:buNone/>
            </a:pPr>
            <a:endParaRPr lang="en-US" dirty="0"/>
          </a:p>
          <a:p>
            <a:pPr marL="0" indent="0">
              <a:buNone/>
            </a:pPr>
            <a:endParaRPr lang="en-US" dirty="0"/>
          </a:p>
          <a:p>
            <a:pPr marL="0" indent="0">
              <a:buNone/>
            </a:pPr>
            <a:br>
              <a:rPr lang="en-US" dirty="0"/>
            </a:br>
            <a:endParaRPr lang="en-US" i="1" dirty="0"/>
          </a:p>
        </p:txBody>
      </p:sp>
      <p:pic>
        <p:nvPicPr>
          <p:cNvPr id="1026" name="Picture 2" descr="17 Funny Dr Google Memes About Searching Google For Symptoms | Medelita">
            <a:extLst>
              <a:ext uri="{FF2B5EF4-FFF2-40B4-BE49-F238E27FC236}">
                <a16:creationId xmlns:a16="http://schemas.microsoft.com/office/drawing/2014/main" id="{01CE61C5-E09B-F153-CCC3-901267E33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838" y="3005823"/>
            <a:ext cx="5754980" cy="348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3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63D02-7214-B5AE-DA9C-B5BCFD759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6947F-76E1-C10F-D62A-8785754BF435}"/>
              </a:ext>
            </a:extLst>
          </p:cNvPr>
          <p:cNvSpPr>
            <a:spLocks noGrp="1"/>
          </p:cNvSpPr>
          <p:nvPr>
            <p:ph type="ctrTitle"/>
          </p:nvPr>
        </p:nvSpPr>
        <p:spPr>
          <a:xfrm>
            <a:off x="1524000" y="1691707"/>
            <a:ext cx="9144000" cy="2387600"/>
          </a:xfrm>
        </p:spPr>
        <p:txBody>
          <a:bodyPr/>
          <a:lstStyle/>
          <a:p>
            <a:r>
              <a:rPr lang="en-US" dirty="0"/>
              <a:t>Q/A</a:t>
            </a:r>
          </a:p>
        </p:txBody>
      </p:sp>
    </p:spTree>
    <p:extLst>
      <p:ext uri="{BB962C8B-B14F-4D97-AF65-F5344CB8AC3E}">
        <p14:creationId xmlns:p14="http://schemas.microsoft.com/office/powerpoint/2010/main" val="43354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7950-9F91-C7C8-70D8-14940BCDF1BD}"/>
              </a:ext>
            </a:extLst>
          </p:cNvPr>
          <p:cNvSpPr>
            <a:spLocks noGrp="1"/>
          </p:cNvSpPr>
          <p:nvPr>
            <p:ph type="title"/>
          </p:nvPr>
        </p:nvSpPr>
        <p:spPr/>
        <p:txBody>
          <a:bodyPr/>
          <a:lstStyle/>
          <a:p>
            <a:r>
              <a:rPr lang="en-US" dirty="0"/>
              <a:t>Department of Veterans Affairs</a:t>
            </a:r>
          </a:p>
        </p:txBody>
      </p:sp>
      <p:sp>
        <p:nvSpPr>
          <p:cNvPr id="3" name="Content Placeholder 2">
            <a:extLst>
              <a:ext uri="{FF2B5EF4-FFF2-40B4-BE49-F238E27FC236}">
                <a16:creationId xmlns:a16="http://schemas.microsoft.com/office/drawing/2014/main" id="{F9264ADB-8F02-2724-52E6-827FB1EB2FE5}"/>
              </a:ext>
            </a:extLst>
          </p:cNvPr>
          <p:cNvSpPr>
            <a:spLocks noGrp="1"/>
          </p:cNvSpPr>
          <p:nvPr>
            <p:ph idx="1"/>
          </p:nvPr>
        </p:nvSpPr>
        <p:spPr/>
        <p:txBody>
          <a:bodyPr>
            <a:normAutofit lnSpcReduction="10000"/>
          </a:bodyPr>
          <a:lstStyle/>
          <a:p>
            <a:pPr marL="0" indent="0">
              <a:buNone/>
            </a:pPr>
            <a:r>
              <a:rPr lang="en-US" dirty="0"/>
              <a:t>The VA is 3 branches:</a:t>
            </a:r>
          </a:p>
          <a:p>
            <a:pPr marL="0" indent="0">
              <a:buNone/>
            </a:pPr>
            <a:endParaRPr lang="en-US" dirty="0"/>
          </a:p>
          <a:p>
            <a:pPr marL="0" indent="0">
              <a:buNone/>
            </a:pPr>
            <a:r>
              <a:rPr lang="en-US" dirty="0"/>
              <a:t>- The Veterans Health Administration (VHA)</a:t>
            </a:r>
          </a:p>
          <a:p>
            <a:pPr marL="0" indent="0">
              <a:buNone/>
            </a:pPr>
            <a:endParaRPr lang="en-US" dirty="0"/>
          </a:p>
          <a:p>
            <a:pPr marL="0" indent="0">
              <a:buNone/>
            </a:pPr>
            <a:r>
              <a:rPr lang="en-US" dirty="0"/>
              <a:t>- The Veterans Benefits Administration (VBA)</a:t>
            </a:r>
          </a:p>
          <a:p>
            <a:pPr marL="0" indent="0">
              <a:buNone/>
            </a:pPr>
            <a:endParaRPr lang="en-US" dirty="0"/>
          </a:p>
          <a:p>
            <a:pPr marL="0" indent="0">
              <a:buNone/>
            </a:pPr>
            <a:r>
              <a:rPr lang="en-US" dirty="0"/>
              <a:t>- The National Cemeteries</a:t>
            </a:r>
          </a:p>
        </p:txBody>
      </p:sp>
    </p:spTree>
    <p:extLst>
      <p:ext uri="{BB962C8B-B14F-4D97-AF65-F5344CB8AC3E}">
        <p14:creationId xmlns:p14="http://schemas.microsoft.com/office/powerpoint/2010/main" val="28507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8FF0-933B-66AF-EED0-CC370B9FF012}"/>
              </a:ext>
            </a:extLst>
          </p:cNvPr>
          <p:cNvSpPr>
            <a:spLocks noGrp="1"/>
          </p:cNvSpPr>
          <p:nvPr>
            <p:ph type="title"/>
          </p:nvPr>
        </p:nvSpPr>
        <p:spPr/>
        <p:txBody>
          <a:bodyPr/>
          <a:lstStyle/>
          <a:p>
            <a:r>
              <a:rPr lang="en-US" dirty="0"/>
              <a:t>The Veterans Healthcare Administration</a:t>
            </a:r>
          </a:p>
        </p:txBody>
      </p:sp>
      <p:sp>
        <p:nvSpPr>
          <p:cNvPr id="3" name="Content Placeholder 2">
            <a:extLst>
              <a:ext uri="{FF2B5EF4-FFF2-40B4-BE49-F238E27FC236}">
                <a16:creationId xmlns:a16="http://schemas.microsoft.com/office/drawing/2014/main" id="{BDD86C79-8DC3-8394-F146-60FCEDBED1B5}"/>
              </a:ext>
            </a:extLst>
          </p:cNvPr>
          <p:cNvSpPr>
            <a:spLocks noGrp="1"/>
          </p:cNvSpPr>
          <p:nvPr>
            <p:ph idx="1"/>
          </p:nvPr>
        </p:nvSpPr>
        <p:spPr/>
        <p:txBody>
          <a:bodyPr/>
          <a:lstStyle/>
          <a:p>
            <a:r>
              <a:rPr lang="en-US" dirty="0"/>
              <a:t>Manages all Veteran Healthcare Benefits ranging from CBOC’s to main treatment facilities or VA Hospitals. </a:t>
            </a:r>
          </a:p>
          <a:p>
            <a:endParaRPr lang="en-US" dirty="0"/>
          </a:p>
          <a:p>
            <a:r>
              <a:rPr lang="en-US" dirty="0"/>
              <a:t>A Benefit, not insurance</a:t>
            </a:r>
          </a:p>
        </p:txBody>
      </p:sp>
    </p:spTree>
    <p:extLst>
      <p:ext uri="{BB962C8B-B14F-4D97-AF65-F5344CB8AC3E}">
        <p14:creationId xmlns:p14="http://schemas.microsoft.com/office/powerpoint/2010/main" val="258074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1EEC-C0A2-C2F1-7692-6C0B1BBB3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BEBAE-19DC-5307-4F1C-C7A1D6FBD4AD}"/>
              </a:ext>
            </a:extLst>
          </p:cNvPr>
          <p:cNvSpPr>
            <a:spLocks noGrp="1"/>
          </p:cNvSpPr>
          <p:nvPr>
            <p:ph type="title"/>
          </p:nvPr>
        </p:nvSpPr>
        <p:spPr/>
        <p:txBody>
          <a:bodyPr/>
          <a:lstStyle/>
          <a:p>
            <a:r>
              <a:rPr lang="en-US" dirty="0"/>
              <a:t>The </a:t>
            </a:r>
            <a:r>
              <a:rPr lang="en-US"/>
              <a:t>Veterans Benefits </a:t>
            </a:r>
            <a:r>
              <a:rPr lang="en-US" dirty="0"/>
              <a:t>Administration</a:t>
            </a:r>
          </a:p>
        </p:txBody>
      </p:sp>
      <p:sp>
        <p:nvSpPr>
          <p:cNvPr id="3" name="Content Placeholder 2">
            <a:extLst>
              <a:ext uri="{FF2B5EF4-FFF2-40B4-BE49-F238E27FC236}">
                <a16:creationId xmlns:a16="http://schemas.microsoft.com/office/drawing/2014/main" id="{02DCF16F-116C-8618-7C46-CB7A27FFCB41}"/>
              </a:ext>
            </a:extLst>
          </p:cNvPr>
          <p:cNvSpPr>
            <a:spLocks noGrp="1"/>
          </p:cNvSpPr>
          <p:nvPr>
            <p:ph idx="1"/>
          </p:nvPr>
        </p:nvSpPr>
        <p:spPr/>
        <p:txBody>
          <a:bodyPr/>
          <a:lstStyle/>
          <a:p>
            <a:r>
              <a:rPr lang="en-US" dirty="0"/>
              <a:t>The VBA manages all Disability Claims, Pension Claims, Education claims, and death benefits. </a:t>
            </a:r>
          </a:p>
          <a:p>
            <a:endParaRPr lang="en-US" dirty="0"/>
          </a:p>
          <a:p>
            <a:r>
              <a:rPr lang="en-US" dirty="0"/>
              <a:t>There are 18 Regional Offices across the United States that manage these processes. </a:t>
            </a:r>
          </a:p>
          <a:p>
            <a:endParaRPr lang="en-US" dirty="0"/>
          </a:p>
        </p:txBody>
      </p:sp>
    </p:spTree>
    <p:extLst>
      <p:ext uri="{BB962C8B-B14F-4D97-AF65-F5344CB8AC3E}">
        <p14:creationId xmlns:p14="http://schemas.microsoft.com/office/powerpoint/2010/main" val="213075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2481D-954D-B8D9-61A2-3DD945C62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17109-FD4C-B561-AC18-9526EAC6CC90}"/>
              </a:ext>
            </a:extLst>
          </p:cNvPr>
          <p:cNvSpPr>
            <a:spLocks noGrp="1"/>
          </p:cNvSpPr>
          <p:nvPr>
            <p:ph type="title"/>
          </p:nvPr>
        </p:nvSpPr>
        <p:spPr/>
        <p:txBody>
          <a:bodyPr/>
          <a:lstStyle/>
          <a:p>
            <a:r>
              <a:rPr lang="en-US" dirty="0"/>
              <a:t>The National Cemeteries </a:t>
            </a:r>
          </a:p>
        </p:txBody>
      </p:sp>
      <p:sp>
        <p:nvSpPr>
          <p:cNvPr id="3" name="Content Placeholder 2">
            <a:extLst>
              <a:ext uri="{FF2B5EF4-FFF2-40B4-BE49-F238E27FC236}">
                <a16:creationId xmlns:a16="http://schemas.microsoft.com/office/drawing/2014/main" id="{E4954295-B517-5D7B-BA8E-FFD074155621}"/>
              </a:ext>
            </a:extLst>
          </p:cNvPr>
          <p:cNvSpPr>
            <a:spLocks noGrp="1"/>
          </p:cNvSpPr>
          <p:nvPr>
            <p:ph idx="1"/>
          </p:nvPr>
        </p:nvSpPr>
        <p:spPr/>
        <p:txBody>
          <a:bodyPr/>
          <a:lstStyle/>
          <a:p>
            <a:r>
              <a:rPr lang="en-US" dirty="0"/>
              <a:t>Manage all Burial Responsibilities ranging from management of locations as well as plot upkeep and legislation. </a:t>
            </a:r>
          </a:p>
        </p:txBody>
      </p:sp>
    </p:spTree>
    <p:extLst>
      <p:ext uri="{BB962C8B-B14F-4D97-AF65-F5344CB8AC3E}">
        <p14:creationId xmlns:p14="http://schemas.microsoft.com/office/powerpoint/2010/main" val="298321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F887-E4BC-6533-2ABF-067A60EB01EA}"/>
              </a:ext>
            </a:extLst>
          </p:cNvPr>
          <p:cNvSpPr>
            <a:spLocks noGrp="1"/>
          </p:cNvSpPr>
          <p:nvPr>
            <p:ph type="title"/>
          </p:nvPr>
        </p:nvSpPr>
        <p:spPr/>
        <p:txBody>
          <a:bodyPr/>
          <a:lstStyle/>
          <a:p>
            <a:r>
              <a:rPr lang="en-US" dirty="0"/>
              <a:t>What is a Service-Connected Disability?</a:t>
            </a:r>
          </a:p>
        </p:txBody>
      </p:sp>
      <p:sp>
        <p:nvSpPr>
          <p:cNvPr id="3" name="Content Placeholder 2">
            <a:extLst>
              <a:ext uri="{FF2B5EF4-FFF2-40B4-BE49-F238E27FC236}">
                <a16:creationId xmlns:a16="http://schemas.microsoft.com/office/drawing/2014/main" id="{F6766604-4E16-F14D-C447-90960A08BF5B}"/>
              </a:ext>
            </a:extLst>
          </p:cNvPr>
          <p:cNvSpPr>
            <a:spLocks noGrp="1"/>
          </p:cNvSpPr>
          <p:nvPr>
            <p:ph idx="1"/>
          </p:nvPr>
        </p:nvSpPr>
        <p:spPr/>
        <p:txBody>
          <a:bodyPr/>
          <a:lstStyle/>
          <a:p>
            <a:r>
              <a:rPr lang="en-US" dirty="0"/>
              <a:t>A Service-Connected Disability is an injury/illness/or diagnosis rendered during active duty service, or an LOD if on Reserve/Guard status, that supports 3 main things: </a:t>
            </a:r>
          </a:p>
          <a:p>
            <a:endParaRPr lang="en-US" dirty="0"/>
          </a:p>
          <a:p>
            <a:r>
              <a:rPr lang="en-US" dirty="0"/>
              <a:t>A Clinical Diagnosis</a:t>
            </a:r>
          </a:p>
          <a:p>
            <a:r>
              <a:rPr lang="en-US" dirty="0"/>
              <a:t>Persistent and Chronicity</a:t>
            </a:r>
          </a:p>
          <a:p>
            <a:r>
              <a:rPr lang="en-US" dirty="0"/>
              <a:t>Loss of Function at time of evaluation (C&amp;P)</a:t>
            </a:r>
          </a:p>
        </p:txBody>
      </p:sp>
    </p:spTree>
    <p:extLst>
      <p:ext uri="{BB962C8B-B14F-4D97-AF65-F5344CB8AC3E}">
        <p14:creationId xmlns:p14="http://schemas.microsoft.com/office/powerpoint/2010/main" val="345222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CB78-9BEC-E10D-9DE6-E5A382068129}"/>
              </a:ext>
            </a:extLst>
          </p:cNvPr>
          <p:cNvSpPr>
            <a:spLocks noGrp="1"/>
          </p:cNvSpPr>
          <p:nvPr>
            <p:ph type="title"/>
          </p:nvPr>
        </p:nvSpPr>
        <p:spPr/>
        <p:txBody>
          <a:bodyPr>
            <a:normAutofit fontScale="90000"/>
          </a:bodyPr>
          <a:lstStyle/>
          <a:p>
            <a:r>
              <a:rPr lang="en-US" dirty="0"/>
              <a:t>What Types of Service-Connection are there?</a:t>
            </a:r>
          </a:p>
        </p:txBody>
      </p:sp>
      <p:sp>
        <p:nvSpPr>
          <p:cNvPr id="3" name="Content Placeholder 2">
            <a:extLst>
              <a:ext uri="{FF2B5EF4-FFF2-40B4-BE49-F238E27FC236}">
                <a16:creationId xmlns:a16="http://schemas.microsoft.com/office/drawing/2014/main" id="{6611BBB4-3E87-FA45-A3F6-4B4F26AD3127}"/>
              </a:ext>
            </a:extLst>
          </p:cNvPr>
          <p:cNvSpPr>
            <a:spLocks noGrp="1"/>
          </p:cNvSpPr>
          <p:nvPr>
            <p:ph idx="1"/>
          </p:nvPr>
        </p:nvSpPr>
        <p:spPr/>
        <p:txBody>
          <a:bodyPr/>
          <a:lstStyle/>
          <a:p>
            <a:r>
              <a:rPr lang="en-US" dirty="0"/>
              <a:t>Direct Service-Connection</a:t>
            </a:r>
          </a:p>
          <a:p>
            <a:r>
              <a:rPr lang="en-US" dirty="0"/>
              <a:t>Secondary Service-Connection</a:t>
            </a:r>
          </a:p>
          <a:p>
            <a:r>
              <a:rPr lang="en-US" dirty="0"/>
              <a:t>Presumptive Service-Connection</a:t>
            </a:r>
          </a:p>
          <a:p>
            <a:r>
              <a:rPr lang="en-US" dirty="0"/>
              <a:t>Aggravation of a Pre-existing Condition</a:t>
            </a:r>
          </a:p>
        </p:txBody>
      </p:sp>
    </p:spTree>
    <p:extLst>
      <p:ext uri="{BB962C8B-B14F-4D97-AF65-F5344CB8AC3E}">
        <p14:creationId xmlns:p14="http://schemas.microsoft.com/office/powerpoint/2010/main" val="86718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A7A82-B0AC-85DC-1A2E-AA042E50F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A3AC1-031F-737F-C33B-50934F9502C2}"/>
              </a:ext>
            </a:extLst>
          </p:cNvPr>
          <p:cNvSpPr>
            <a:spLocks noGrp="1"/>
          </p:cNvSpPr>
          <p:nvPr>
            <p:ph type="title"/>
          </p:nvPr>
        </p:nvSpPr>
        <p:spPr/>
        <p:txBody>
          <a:bodyPr/>
          <a:lstStyle/>
          <a:p>
            <a:r>
              <a:rPr lang="en-US" dirty="0"/>
              <a:t>Direct Service-Connection</a:t>
            </a:r>
          </a:p>
        </p:txBody>
      </p:sp>
      <p:sp>
        <p:nvSpPr>
          <p:cNvPr id="3" name="Content Placeholder 2">
            <a:extLst>
              <a:ext uri="{FF2B5EF4-FFF2-40B4-BE49-F238E27FC236}">
                <a16:creationId xmlns:a16="http://schemas.microsoft.com/office/drawing/2014/main" id="{747CEE3E-C413-642F-23FA-FB5ECC405AFF}"/>
              </a:ext>
            </a:extLst>
          </p:cNvPr>
          <p:cNvSpPr>
            <a:spLocks noGrp="1"/>
          </p:cNvSpPr>
          <p:nvPr>
            <p:ph idx="1"/>
          </p:nvPr>
        </p:nvSpPr>
        <p:spPr/>
        <p:txBody>
          <a:bodyPr/>
          <a:lstStyle/>
          <a:p>
            <a:r>
              <a:rPr lang="en-US" dirty="0"/>
              <a:t>This means there is Objectionable evidence that supports the injury/diagnosis/or treatment that happened during Active Service or with an LOD on Guard/Reserve status. </a:t>
            </a:r>
          </a:p>
          <a:p>
            <a:pPr marL="0" indent="0">
              <a:buNone/>
            </a:pPr>
            <a:br>
              <a:rPr lang="en-US" dirty="0"/>
            </a:br>
            <a:endParaRPr lang="en-US" i="1" dirty="0"/>
          </a:p>
        </p:txBody>
      </p:sp>
    </p:spTree>
    <p:extLst>
      <p:ext uri="{BB962C8B-B14F-4D97-AF65-F5344CB8AC3E}">
        <p14:creationId xmlns:p14="http://schemas.microsoft.com/office/powerpoint/2010/main" val="7705914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Metadata/LabelInfo.xml><?xml version="1.0" encoding="utf-8"?>
<clbl:labelList xmlns:clbl="http://schemas.microsoft.com/office/2020/mipLabelMetadata">
  <clbl:label id="{c5cefc10-c55e-4489-a7c1-ea0070e030ad}" enabled="0" method="" siteId="{c5cefc10-c55e-4489-a7c1-ea0070e030ad}" removed="1"/>
</clbl:labelList>
</file>

<file path=docProps/app.xml><?xml version="1.0" encoding="utf-8"?>
<Properties xmlns="http://schemas.openxmlformats.org/officeDocument/2006/extended-properties" xmlns:vt="http://schemas.openxmlformats.org/officeDocument/2006/docPropsVTypes">
  <Template>Organic</Template>
  <TotalTime>52</TotalTime>
  <Words>954</Words>
  <Application>Microsoft Macintosh PowerPoint</Application>
  <PresentationFormat>Widescreen</PresentationFormat>
  <Paragraphs>136</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Garamond</vt:lpstr>
      <vt:lpstr>Organic</vt:lpstr>
      <vt:lpstr>VA Claims Insight</vt:lpstr>
      <vt:lpstr>Agenda</vt:lpstr>
      <vt:lpstr>Department of Veterans Affairs</vt:lpstr>
      <vt:lpstr>The Veterans Healthcare Administration</vt:lpstr>
      <vt:lpstr>The Veterans Benefits Administration</vt:lpstr>
      <vt:lpstr>The National Cemeteries </vt:lpstr>
      <vt:lpstr>What is a Service-Connected Disability?</vt:lpstr>
      <vt:lpstr>What Types of Service-Connection are there?</vt:lpstr>
      <vt:lpstr>Direct Service-Connection</vt:lpstr>
      <vt:lpstr>Direct Service-Connection</vt:lpstr>
      <vt:lpstr>Secondary Service-Connection</vt:lpstr>
      <vt:lpstr>Secondary Service-Connection</vt:lpstr>
      <vt:lpstr>Presumptive Service-Connection</vt:lpstr>
      <vt:lpstr>Presumptive Service-Connection</vt:lpstr>
      <vt:lpstr>Exacerbation Service-Connection</vt:lpstr>
      <vt:lpstr>Exacerbation Service-Connection</vt:lpstr>
      <vt:lpstr>Fundamentals of Service-Connection</vt:lpstr>
      <vt:lpstr>Fundamentals of Service-Connection</vt:lpstr>
      <vt:lpstr>Fundamentals of Service-Connection</vt:lpstr>
      <vt:lpstr>Fundamentals of Service-Connection</vt:lpstr>
      <vt:lpstr>Fundamentals of Service-Connection</vt:lpstr>
      <vt:lpstr>Development</vt:lpstr>
      <vt:lpstr>Tips for Winning Claims</vt:lpstr>
      <vt:lpstr>Tips</vt:lpstr>
      <vt:lpstr>Tips</vt:lpstr>
      <vt:lpstr>Tips</vt:lpstr>
      <vt:lpstr>Q/A</vt:lpstr>
    </vt:vector>
  </TitlesOfParts>
  <Company>Wounded Warrior Project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Claims Insights</dc:title>
  <dc:creator>Lucas Bruner</dc:creator>
  <cp:lastModifiedBy>Richard MacPherson</cp:lastModifiedBy>
  <cp:revision>2</cp:revision>
  <dcterms:created xsi:type="dcterms:W3CDTF">2024-04-11T13:19:17Z</dcterms:created>
  <dcterms:modified xsi:type="dcterms:W3CDTF">2024-04-14T01:11:27Z</dcterms:modified>
</cp:coreProperties>
</file>